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4"/>
  </p:notesMasterIdLst>
  <p:sldIdLst>
    <p:sldId id="373" r:id="rId3"/>
    <p:sldId id="258" r:id="rId4"/>
    <p:sldId id="259" r:id="rId5"/>
    <p:sldId id="365" r:id="rId6"/>
    <p:sldId id="366" r:id="rId7"/>
    <p:sldId id="367" r:id="rId8"/>
    <p:sldId id="357" r:id="rId9"/>
    <p:sldId id="368" r:id="rId10"/>
    <p:sldId id="369" r:id="rId11"/>
    <p:sldId id="370" r:id="rId12"/>
    <p:sldId id="371" r:id="rId13"/>
    <p:sldId id="372" r:id="rId14"/>
    <p:sldId id="356" r:id="rId15"/>
    <p:sldId id="358" r:id="rId16"/>
    <p:sldId id="374" r:id="rId17"/>
    <p:sldId id="360" r:id="rId18"/>
    <p:sldId id="375" r:id="rId19"/>
    <p:sldId id="362" r:id="rId20"/>
    <p:sldId id="376" r:id="rId21"/>
    <p:sldId id="364" r:id="rId22"/>
    <p:sldId id="377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EFEFDD"/>
    <a:srgbClr val="4D4D4D"/>
    <a:srgbClr val="333333"/>
    <a:srgbClr val="5F5F5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 autoAdjust="0"/>
    <p:restoredTop sz="93631"/>
  </p:normalViewPr>
  <p:slideViewPr>
    <p:cSldViewPr snapToGrid="0">
      <p:cViewPr varScale="1">
        <p:scale>
          <a:sx n="48" d="100"/>
          <a:sy n="48" d="100"/>
        </p:scale>
        <p:origin x="54" y="4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F5CF334-0711-7A43-BD7A-BA2F3B9184DD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97EACCC-A2C6-5E41-8FDE-AF97EE9ED4D6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9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5819B05-D0A6-F345-93B3-9360C1EE59BA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4791121-BF39-BE46-ADE0-0CEB372A7C43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5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D000E2F-60E8-8A41-86CC-8AF0BDA6475D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9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DEA6BAC6-2776-2543-9FE2-80973849403E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98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87DF750-03E3-CC41-A81C-4FB81E5DBAC5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557F2EE-3614-5049-914B-7643F75242D7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0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1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6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5.png"/><Relationship Id="rId10" Type="http://schemas.openxmlformats.org/officeDocument/2006/relationships/tags" Target="../tags/tag10.xml"/><Relationship Id="rId19" Type="http://schemas.openxmlformats.org/officeDocument/2006/relationships/image" Target="../media/image1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20.xml"/><Relationship Id="rId21" Type="http://schemas.openxmlformats.org/officeDocument/2006/relationships/image" Target="../media/image13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12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15.png"/><Relationship Id="rId10" Type="http://schemas.openxmlformats.org/officeDocument/2006/relationships/tags" Target="../tags/tag27.xml"/><Relationship Id="rId19" Type="http://schemas.openxmlformats.org/officeDocument/2006/relationships/image" Target="../media/image11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7.xml"/><Relationship Id="rId21" Type="http://schemas.openxmlformats.org/officeDocument/2006/relationships/image" Target="../media/image13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12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image" Target="../media/image17.png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15.png"/><Relationship Id="rId10" Type="http://schemas.openxmlformats.org/officeDocument/2006/relationships/tags" Target="../tags/tag44.xml"/><Relationship Id="rId19" Type="http://schemas.openxmlformats.org/officeDocument/2006/relationships/image" Target="../media/image11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54.xml"/><Relationship Id="rId21" Type="http://schemas.openxmlformats.org/officeDocument/2006/relationships/image" Target="../media/image13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12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15.png"/><Relationship Id="rId10" Type="http://schemas.openxmlformats.org/officeDocument/2006/relationships/tags" Target="../tags/tag61.xml"/><Relationship Id="rId19" Type="http://schemas.openxmlformats.org/officeDocument/2006/relationships/image" Target="../media/image11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71.xml"/><Relationship Id="rId21" Type="http://schemas.openxmlformats.org/officeDocument/2006/relationships/image" Target="../media/image13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image" Target="../media/image12.png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image" Target="../media/image18.png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15.png"/><Relationship Id="rId10" Type="http://schemas.openxmlformats.org/officeDocument/2006/relationships/tags" Target="../tags/tag78.xml"/><Relationship Id="rId19" Type="http://schemas.openxmlformats.org/officeDocument/2006/relationships/image" Target="../media/image11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88.xml"/><Relationship Id="rId21" Type="http://schemas.openxmlformats.org/officeDocument/2006/relationships/image" Target="../media/image13.pn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image" Target="../media/image12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15.png"/><Relationship Id="rId10" Type="http://schemas.openxmlformats.org/officeDocument/2006/relationships/tags" Target="../tags/tag95.xml"/><Relationship Id="rId19" Type="http://schemas.openxmlformats.org/officeDocument/2006/relationships/image" Target="../media/image11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05.xml"/><Relationship Id="rId21" Type="http://schemas.openxmlformats.org/officeDocument/2006/relationships/image" Target="../media/image13.png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image" Target="../media/image12.png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image" Target="../media/image19.png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image" Target="../media/image15.png"/><Relationship Id="rId10" Type="http://schemas.openxmlformats.org/officeDocument/2006/relationships/tags" Target="../tags/tag112.xml"/><Relationship Id="rId19" Type="http://schemas.openxmlformats.org/officeDocument/2006/relationships/image" Target="../media/image11.png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22.xml"/><Relationship Id="rId21" Type="http://schemas.openxmlformats.org/officeDocument/2006/relationships/image" Target="../media/image13.png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image" Target="../media/image12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image" Target="../media/image15.png"/><Relationship Id="rId10" Type="http://schemas.openxmlformats.org/officeDocument/2006/relationships/tags" Target="../tags/tag129.xml"/><Relationship Id="rId19" Type="http://schemas.openxmlformats.org/officeDocument/2006/relationships/image" Target="../media/image11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N31 </a:t>
            </a:r>
            <a:r>
              <a:rPr lang="en-US" sz="8000" u="sng" dirty="0" smtClean="0">
                <a:latin typeface="Impact" panose="020B0806030902050204" pitchFamily="34" charset="0"/>
              </a:rPr>
              <a:t>- </a:t>
            </a:r>
            <a:r>
              <a:rPr lang="en-US" sz="8000" u="sng" dirty="0" smtClean="0">
                <a:latin typeface="Impact" panose="020B0806030902050204" pitchFamily="34" charset="0"/>
              </a:rPr>
              <a:t>SOLUTIONS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7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per Billion - PPB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74128" y="1801195"/>
                <a:ext cx="6643742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𝑷𝑷𝑩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128" y="1801195"/>
                <a:ext cx="6643742" cy="1022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23878" y="3779792"/>
                <a:ext cx="10344242" cy="9117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𝑷𝒂𝒓𝒕𝒔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𝑷𝑨𝑹𝑻</m:t>
                              </m:r>
                            </m:e>
                          </m:d>
                        </m:num>
                        <m:den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𝑾𝑯𝑶𝑳𝑬</m:t>
                              </m:r>
                            </m:e>
                          </m:d>
                        </m:den>
                      </m:f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𝒔𝒐𝒎𝒆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𝒇𝒂𝒄𝒕𝒐𝒓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78" y="3779792"/>
                <a:ext cx="10344242" cy="911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86300" y="522313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= x 100</a:t>
            </a:r>
          </a:p>
          <a:p>
            <a:pPr algn="ctr"/>
            <a:r>
              <a:rPr lang="en-US" sz="2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 = x 1,000,000 = x10</a:t>
            </a:r>
            <a:r>
              <a:rPr lang="en-US" sz="2800" b="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en-US" sz="2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ppb = x1,000,000,000 = x10</a:t>
            </a:r>
            <a:r>
              <a:rPr lang="en-US" sz="2800" b="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800" b="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8591550" y="4781975"/>
            <a:ext cx="495300" cy="74034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3875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1622232" cy="48006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 </a:t>
            </a: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fraction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- the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fraction of the moles of one component in the total moles of all the components of the solution.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Total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of all the mole fractions in a solution = 1.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No units</a:t>
            </a:r>
            <a:endParaRPr lang="en-US" sz="3200" dirty="0">
              <a:solidFill>
                <a:srgbClr val="000000"/>
              </a:solidFill>
              <a:effectLst/>
              <a:latin typeface="Arial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effectLst/>
              <a:latin typeface="Arial" charset="0"/>
              <a:ea typeface="MS PGothic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 </a:t>
            </a: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percentage</a:t>
            </a:r>
            <a:r>
              <a:rPr lang="en-US" sz="3200" dirty="0">
                <a:solidFill>
                  <a:srgbClr val="3C8C93"/>
                </a:solidFill>
                <a:effectLst/>
                <a:latin typeface="Arial" charset="0"/>
                <a:ea typeface="MS PGothic" charset="0"/>
              </a:rPr>
              <a:t> </a:t>
            </a:r>
            <a:r>
              <a:rPr lang="en-US" sz="3200" dirty="0" smtClean="0">
                <a:solidFill>
                  <a:srgbClr val="3C8C93"/>
                </a:solidFill>
                <a:effectLst/>
                <a:latin typeface="Arial" charset="0"/>
                <a:ea typeface="MS PGothic" charset="0"/>
              </a:rPr>
              <a:t>-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the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percentage of the moles of one component in the total moles of all the components of the solution.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   =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mole fraction × 100%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Fraction </a:t>
            </a:r>
            <a:r>
              <a:rPr lang="en-US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X</a:t>
            </a:r>
            <a:r>
              <a:rPr lang="en-US" i="1" baseline="-25000" dirty="0" smtClean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A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904049" y="2896000"/>
                <a:ext cx="3595151" cy="100584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49" y="2896000"/>
                <a:ext cx="3595151" cy="10058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904049" y="5296300"/>
                <a:ext cx="4546822" cy="100584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49" y="5296300"/>
                <a:ext cx="4546822" cy="10058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55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1317432" cy="3711575"/>
          </a:xfrm>
        </p:spPr>
        <p:txBody>
          <a:bodyPr/>
          <a:lstStyle/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1.	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Write the given concentration as a ratio.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2.	Separate the numerator and denominator.</a:t>
            </a:r>
          </a:p>
          <a:p>
            <a:pPr marL="990600" lvl="1" indent="-533400"/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Separate into the solute part and solution part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3.	Convert the solute part into the required unit.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4.	Convert the solution part into the required unit.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5.	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Use the definitions to calculate the new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units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Converting Concentration Units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49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  <a:cs typeface="Arial" charset="0"/>
              </a:rPr>
              <a:t>Concentrations</a:t>
            </a:r>
          </a:p>
        </p:txBody>
      </p:sp>
      <p:pic>
        <p:nvPicPr>
          <p:cNvPr id="52227" name="Picture 1" descr="12_05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1"/>
          <a:stretch>
            <a:fillRect/>
          </a:stretch>
        </p:blipFill>
        <p:spPr bwMode="auto">
          <a:xfrm>
            <a:off x="2038350" y="455612"/>
            <a:ext cx="861060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533400" y="390699"/>
            <a:ext cx="10344150" cy="11112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mass percent of CuSO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solution whose density is 1.30 g/ml and whose molarity is 4.73 M.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33400" y="1862572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41.9%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33400" y="2776972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6.15%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33400" y="3691372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58.1%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33400" y="4605772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6.03%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33400" y="5520172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537530" y="3390900"/>
                <a:ext cx="7936339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𝒎𝒂𝒔𝒔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𝒑𝒆𝒓𝒄𝒆𝒏𝒕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530" y="3390900"/>
                <a:ext cx="7936339" cy="102252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98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533400" y="390699"/>
            <a:ext cx="10344150" cy="11112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mass percent of CuSO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solution whose density is 1.30 g/ml and whose molarity is 4.73 M.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33400" y="1862572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41.9%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33400" y="2776972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6.15%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33400" y="3691372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58.1%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33400" y="4605772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6.03%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33400" y="5520172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5143500" y="2194794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086600" y="1483594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90951" y="1557197"/>
            <a:ext cx="1352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 = 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0" y="1529573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1000mL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2803" y="151246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1.30g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77050" y="2966815"/>
            <a:ext cx="3371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4.73 </a:t>
            </a:r>
            <a:r>
              <a:rPr lang="en-US" sz="3200" b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CuSO</a:t>
            </a:r>
            <a:r>
              <a:rPr lang="en-US" sz="3200" b="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200" b="0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39202" y="1626761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1300g</a:t>
            </a:r>
            <a:b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solution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43353" y="2962856"/>
            <a:ext cx="32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 solution = 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00903" y="221572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5143500" y="4218422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7086600" y="3540994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143500" y="3606023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4.73mol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62803" y="3588911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159.62g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140191" y="3606023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755g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0903" y="431122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5404483" y="5854664"/>
            <a:ext cx="109728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057775" y="5218304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755g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90361" y="5427983"/>
            <a:ext cx="31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 =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58.15%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42563" y="588306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8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9" grpId="0"/>
      <p:bldP spid="40" grpId="0"/>
      <p:bldP spid="41" grpId="0"/>
      <p:bldP spid="42" grpId="0"/>
      <p:bldP spid="44" grpId="0"/>
      <p:bldP spid="45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61951" y="279400"/>
            <a:ext cx="10934700" cy="15303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mole percent of ethanol (C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OH), which consists of 71.0 g of ethanol for every 14.3 g of water present?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17606" y="19177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66.0%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717606" y="28321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1.94%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717606" y="37465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1.52%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717606" y="46609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83.2%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717606" y="55753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34.0%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447967" y="2951480"/>
                <a:ext cx="4546822" cy="100584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67" y="2951480"/>
                <a:ext cx="4546822" cy="100584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20416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61951" y="279400"/>
            <a:ext cx="10934700" cy="15303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mole percent of ethanol (C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OH), which consists of 71.0 g of ethanol for every 14.3 g of water present?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17606" y="19177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66.0%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717606" y="28321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1.94%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717606" y="37465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1.52%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717606" y="46609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83.2%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717606" y="55753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34.0%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5143500" y="2194794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143500" y="1529573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71.0g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2803" y="151246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39202" y="1626761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1.54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ethanol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0903" y="221572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46.08g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086600" y="1483594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099104" y="2994141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18407" y="2977029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94806" y="3091329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0.794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water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56507" y="3680289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18.02g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7042204" y="2948162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232453" y="3646233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245004" y="4813880"/>
            <a:ext cx="3168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1.54mol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85206" y="4962095"/>
            <a:ext cx="455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 =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65.99%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43350" y="5551055"/>
            <a:ext cx="4051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(1.54mol + 0.794mol)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46603" y="5516999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345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81000" y="279400"/>
            <a:ext cx="1125855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solution of 33.5 g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 in 152 ml water, if the density of water is 1.00 g/ml?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90550" y="21018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90550" y="30162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0.00367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90550" y="39306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0.273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90550" y="48450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0.557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90550" y="57594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374229" y="3097835"/>
                <a:ext cx="6955429" cy="1150315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𝑴𝒐𝒍𝒂𝒍𝒊𝒕𝒚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𝒔𝒐𝒍𝒗𝒆𝒏𝒕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29" y="3097835"/>
                <a:ext cx="6955429" cy="11503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98813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81000" y="279400"/>
            <a:ext cx="1125855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solution of 33.5 g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 in 152 ml water, if the density of water is 1.00 g/ml?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90550" y="21018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90550" y="30162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0.00367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90550" y="39306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0.273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90550" y="48450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0.557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90550" y="57594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5173028" y="2764843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116128" y="2087415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73028" y="21524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33.5g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92331" y="2135332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69719" y="2152444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0.557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0431" y="285764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60.11g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5474" y="4410209"/>
            <a:ext cx="218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0.557mol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48672" y="4619888"/>
            <a:ext cx="31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3.67 m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17626" y="5074967"/>
            <a:ext cx="173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0.152kg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6317626" y="5054185"/>
            <a:ext cx="16459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2284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26" y="359063"/>
            <a:ext cx="7482970" cy="613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33160" y="3627870"/>
            <a:ext cx="33761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 are homogeneous mixtures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387436" y="4925291"/>
            <a:ext cx="865477" cy="65015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79426" y="521329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b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Matter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11049000" cy="12255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solution containing 481.6 g of Mg(NO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liter has a density of 1.114 g/ml. The molarity of the solution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47806" y="17843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3.247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47806" y="26987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2.915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47806" y="36131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9.740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47806" y="45275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3.617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47806" y="54419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835716" y="3031159"/>
                <a:ext cx="7518084" cy="1150315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𝑴𝒐𝒍𝒂𝒓𝒊𝒕𝒚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𝑳𝒊𝒕𝒆𝒓𝒔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716" y="3031159"/>
                <a:ext cx="7518084" cy="11503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43353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11049000" cy="12255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solution containing 481.6 g of Mg(NO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liter has a density of 1.114 g/ml. The molarity of the solution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47806" y="17843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3.247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47806" y="26987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2.915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47806" y="36131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9.740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47806" y="45275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3.617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47806" y="54419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5173028" y="2764843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116128" y="2087415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173028" y="21524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481.6g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92331" y="2135332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69719" y="2152444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3.247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0431" y="2857642"/>
            <a:ext cx="1752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148.33g</a:t>
            </a: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63531" y="4072632"/>
            <a:ext cx="6149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3.247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/1L =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3.247 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28808" y="5058611"/>
            <a:ext cx="5708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b="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Density was just extra info! Very common in solutions problems to have more info than you need. </a:t>
            </a:r>
            <a:endParaRPr lang="en-US" sz="2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10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1782" y="358775"/>
            <a:ext cx="198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Solute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01782" y="1143000"/>
            <a:ext cx="117902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solute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dissolved substance in a solution.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9546" y="4574887"/>
            <a:ext cx="113053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dissolving medium in a solution.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9546" y="3889300"/>
            <a:ext cx="306185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58877" y="2033080"/>
            <a:ext cx="34179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salt water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774873" y="2027999"/>
            <a:ext cx="42370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 drinks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67767" y="2920924"/>
            <a:ext cx="6056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dioxide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 drinks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58877" y="5630357"/>
            <a:ext cx="37905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salt water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465382" y="5590987"/>
            <a:ext cx="2856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598920" y="1133475"/>
            <a:ext cx="11246716" cy="3438525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Moles of solute per 1 liter of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solution -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Describes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how many molecules of solute in each liter of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solution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If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a sugar solution concentration is 2.0 M,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1 liter of solution contains 2.0 moles of sugar 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2 liters = 4.0 moles sugar 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0.5 liters = 1.0 mole sugar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7772400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Molarity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19311" y="5108768"/>
                <a:ext cx="8353377" cy="127817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𝑴𝒐𝒍𝒂𝒓𝒊𝒕𝒚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𝑳𝒊𝒕𝒆𝒓𝒔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311" y="5108768"/>
                <a:ext cx="8353377" cy="1278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548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341241" y="1354334"/>
            <a:ext cx="11412682" cy="25146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Moles of solute per 1 kilogram of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solvent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Careful! Defined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in terms of amount of solvent, not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the solution like most of the other calculations 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Does not vary with temperature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Because based on masses, not volumes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7772400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83479" y="5051175"/>
                <a:ext cx="7728206" cy="127817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𝑴𝒐𝒍𝒂𝒍𝒊𝒕𝒚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𝒔𝒐𝒍𝒗𝒆𝒏𝒕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479" y="5051175"/>
                <a:ext cx="7728206" cy="1278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220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0917382" cy="333267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can be measured by mass or volume.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are generally measured in the same units.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By mass in grams, kilogram,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lbs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By volume in mL, L, gallons,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Mass and volume combined in grams and mL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Solute in Parts Solution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46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60218" y="1354334"/>
            <a:ext cx="11317432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percent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ratio of mass units of solute to mass units of solution, expressed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 a percent 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Percent 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27830" y="3429000"/>
                <a:ext cx="7936339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𝒎𝒂𝒔𝒔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𝒑𝒆𝒓𝒄𝒆𝒏𝒕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830" y="3429000"/>
                <a:ext cx="7936339" cy="10225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6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idx="1"/>
          </p:nvPr>
        </p:nvSpPr>
        <p:spPr>
          <a:xfrm>
            <a:off x="399184" y="1354334"/>
            <a:ext cx="11393632" cy="215086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Percentage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= parts of solute in every 100 parts solution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a solution is 0.9% by mass, then there are 0.9 grams of solute in every 100 grams of solution (or 0.9 kg solute in every 100 kg solution).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per million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= parts of solute in every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                           1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million parts solution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a solution is 36 ppm by volume, then there are 36 mL of solute in 1 million mL of solution.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Solute in Parts Solution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27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994191"/>
            <a:ext cx="11488882" cy="318135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Grams of solute per 1,000,000 g of solution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mg of solute per 1 kg of solution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1 liter of water = 1 kg of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water</a:t>
            </a:r>
          </a:p>
          <a:p>
            <a:pPr marL="0" indent="0">
              <a:buNone/>
            </a:pP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For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aqueous solutions we often approximate the kg of the solution as the kg or L of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water. For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dilute solutions, the difference in density between the solution and pure water is usually negligible.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per Million - PPM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83279" y="4990382"/>
                <a:ext cx="6643742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𝑷𝑷𝑴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9" y="4990382"/>
                <a:ext cx="6643742" cy="1022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193267" y="4532148"/>
            <a:ext cx="3463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that the density of water is </a:t>
            </a:r>
            <a:r>
              <a:rPr 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1g/1mL</a:t>
            </a:r>
          </a:p>
          <a:p>
            <a:pPr algn="ctr"/>
            <a:r>
              <a:rPr 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1000g/1L</a:t>
            </a:r>
          </a:p>
          <a:p>
            <a:pPr algn="ctr"/>
            <a:r>
              <a:rPr 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1kg/1L</a:t>
            </a:r>
            <a:endParaRPr lang="en-US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94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6.03%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67 m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solution containing 481.6 g of Mg(NO3)2 per liter has a density of 1.114 g/ml. The molarity of the solution is: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3.617 M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9.740 M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.915 M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247 M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58.1%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solution containing 481.6 g of Mg(NO3)2 per liter has a density of 1.114 g/ml. The molarity of the solution is: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3.617 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9.740 M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.915 M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247 M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6.15%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1.9%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Find the mass percent of CuSO4 in a solution whose density is 1.30 g/ml and whose molarity is 4.73 M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Find the mass percent of CuSO4 in a solution whose density is 1.30 g/ml and whose molarity is 4.73 M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6.03%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58.1%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6.15%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1.9%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e percent of ethanol (C2H5OH), which consists of 71.0 g of ethanol for every 14.3 g of water present?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34.0%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3.2%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52%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94%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6.0%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e percent of ethanol (C2H5OH), which consists of 71.0 g of ethanol for every 14.3 g of water present?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34.0%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3.2%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52%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94%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6.0%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ality of solution of 33.5 g propanol (CH3CH2CH2OH) in 152 ml water, if the density of water is 1.00 g/ml?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0.557 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0.273 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00367 m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67 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ality of solution of 33.5 g propanol (CH3CH2CH2OH) in 152 ml water, if the density of water is 1.00 g/ml?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0.557 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0.273 m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00367 m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6957</TotalTime>
  <Words>871</Words>
  <Application>Microsoft Office PowerPoint</Application>
  <PresentationFormat>Widescreen</PresentationFormat>
  <Paragraphs>177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Cambria Math</vt:lpstr>
      <vt:lpstr>Comic Sans MS</vt:lpstr>
      <vt:lpstr>Impact</vt:lpstr>
      <vt:lpstr>Times New Roman</vt:lpstr>
      <vt:lpstr>Default Design</vt:lpstr>
      <vt:lpstr>chemistry</vt:lpstr>
      <vt:lpstr>N31 - SOLUTIONS</vt:lpstr>
      <vt:lpstr>PowerPoint Presentation</vt:lpstr>
      <vt:lpstr>Solute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Concentrations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171</cp:revision>
  <dcterms:created xsi:type="dcterms:W3CDTF">2006-06-08T16:43:21Z</dcterms:created>
  <dcterms:modified xsi:type="dcterms:W3CDTF">2021-05-06T20:37:37Z</dcterms:modified>
</cp:coreProperties>
</file>